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Proxima Nova"/>
      <p:regular r:id="rId26"/>
      <p:bold r:id="rId27"/>
      <p:italic r:id="rId28"/>
      <p:boldItalic r:id="rId29"/>
    </p:embeddedFont>
    <p:embeddedFont>
      <p:font typeface="Alfa Slab On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1E6703A-4DEB-4AFE-9F04-7A661F990255}">
  <a:tblStyle styleId="{31E6703A-4DEB-4AFE-9F04-7A661F9902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BBB28E54-DC7A-40B6-92B5-513E47E5A85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roximaNova-regular.fntdata"/><Relationship Id="rId25" Type="http://schemas.openxmlformats.org/officeDocument/2006/relationships/slide" Target="slides/slide19.xml"/><Relationship Id="rId28" Type="http://schemas.openxmlformats.org/officeDocument/2006/relationships/font" Target="fonts/ProximaNova-italic.fntdata"/><Relationship Id="rId27" Type="http://schemas.openxmlformats.org/officeDocument/2006/relationships/font" Target="fonts/ProximaNova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ProximaNova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AlfaSlabOne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7ffe3485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7ffe3485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bfcd6d17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bfcd6d17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7ffe348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27ffe348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95f008ecd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95f008ecd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27ffe3485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27ffe3485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84242cbb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84242cbb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84242cb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284242cb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84242cbbc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84242cbbc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7ffe34856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7ffe3485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27ffe348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27ffe348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1eef2192e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1eef2192e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7ffe3485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7ffe3485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27ffe3485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27ffe3485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1eef2192e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1eef2192e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27ffe3485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27ffe3485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7fed80fd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7fed80fd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7fed80fd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7fed80fd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7ffe348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7ffe348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analyticsvidhya.com/blog/2020/12/tired-of-reading-long-articles-text-summarization-will-make-your-task-easier/" TargetMode="External"/><Relationship Id="rId4" Type="http://schemas.openxmlformats.org/officeDocument/2006/relationships/hyperlink" Target="https://www.analyticsvidhya.com/blog/2020/12/tired-of-reading-long-articles-text-summarization-will-make-your-task-easier/" TargetMode="External"/><Relationship Id="rId11" Type="http://schemas.openxmlformats.org/officeDocument/2006/relationships/image" Target="../media/image21.png"/><Relationship Id="rId10" Type="http://schemas.openxmlformats.org/officeDocument/2006/relationships/hyperlink" Target="https://ilmoirfan.com/rouge-an-evaluation-metric-for-text-summarization/" TargetMode="External"/><Relationship Id="rId9" Type="http://schemas.openxmlformats.org/officeDocument/2006/relationships/hyperlink" Target="https://www.analyticsvidhya.com/blog/2020/12/tired-of-reading-long-articles-text-summarization-will-make-your-task-easier/" TargetMode="External"/><Relationship Id="rId5" Type="http://schemas.openxmlformats.org/officeDocument/2006/relationships/hyperlink" Target="https://www.analyticsvidhya.com/blog/2020/12/tired-of-reading-long-articles-text-summarization-will-make-your-task-easier/" TargetMode="External"/><Relationship Id="rId6" Type="http://schemas.openxmlformats.org/officeDocument/2006/relationships/hyperlink" Target="https://www.analyticsvidhya.com/blog/2020/12/tired-of-reading-long-articles-text-summarization-will-make-your-task-easier/" TargetMode="External"/><Relationship Id="rId7" Type="http://schemas.openxmlformats.org/officeDocument/2006/relationships/hyperlink" Target="https://www.analyticsvidhya.com/blog/2020/12/tired-of-reading-long-articles-text-summarization-will-make-your-task-easier/" TargetMode="External"/><Relationship Id="rId8" Type="http://schemas.openxmlformats.org/officeDocument/2006/relationships/hyperlink" Target="https://www.analyticsvidhya.com/blog/2021/06/must-known-techniques-for-text-preprocessing-in-nlp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Relationship Id="rId6" Type="http://schemas.openxmlformats.org/officeDocument/2006/relationships/image" Target="../media/image8.png"/><Relationship Id="rId7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744575"/>
            <a:ext cx="8520600" cy="49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Text Summarization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2834125"/>
            <a:ext cx="3597000" cy="15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Team 3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Harshini</a:t>
            </a:r>
            <a:r>
              <a:rPr lang="en" sz="1800">
                <a:solidFill>
                  <a:schemeClr val="dk1"/>
                </a:solidFill>
              </a:rPr>
              <a:t> Gadige - 015351232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Mohini Patil - 015359188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1499" y="1966075"/>
            <a:ext cx="4180225" cy="238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Methodology: Data Collection</a:t>
            </a:r>
            <a:endParaRPr b="1"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Downloading articles from google search engine for text summarization using serpapi python library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Wrote a python </a:t>
            </a:r>
            <a:r>
              <a:rPr lang="en" sz="1700">
                <a:solidFill>
                  <a:schemeClr val="dk1"/>
                </a:solidFill>
              </a:rPr>
              <a:t>script</a:t>
            </a:r>
            <a:r>
              <a:rPr lang="en" sz="1700">
                <a:solidFill>
                  <a:schemeClr val="dk1"/>
                </a:solidFill>
              </a:rPr>
              <a:t> for downloading pdf files based on the query provided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Script will save pdf files in driver folder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Merging the articles 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99001"/>
            <a:ext cx="4267201" cy="30194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0" name="Google Shape;130;p22"/>
          <p:cNvCxnSpPr/>
          <p:nvPr/>
        </p:nvCxnSpPr>
        <p:spPr>
          <a:xfrm>
            <a:off x="6721175" y="1809025"/>
            <a:ext cx="678300" cy="4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1" name="Google Shape;131;p22"/>
          <p:cNvSpPr txBox="1"/>
          <p:nvPr/>
        </p:nvSpPr>
        <p:spPr>
          <a:xfrm>
            <a:off x="7388775" y="1607425"/>
            <a:ext cx="78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query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32" name="Google Shape;132;p22"/>
          <p:cNvCxnSpPr/>
          <p:nvPr/>
        </p:nvCxnSpPr>
        <p:spPr>
          <a:xfrm>
            <a:off x="6420775" y="1335075"/>
            <a:ext cx="678300" cy="4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3" name="Google Shape;133;p22"/>
          <p:cNvSpPr txBox="1"/>
          <p:nvPr/>
        </p:nvSpPr>
        <p:spPr>
          <a:xfrm>
            <a:off x="7170875" y="1112475"/>
            <a:ext cx="785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api key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34" name="Google Shape;134;p22"/>
          <p:cNvCxnSpPr/>
          <p:nvPr/>
        </p:nvCxnSpPr>
        <p:spPr>
          <a:xfrm rot="10800000">
            <a:off x="6420775" y="1339275"/>
            <a:ext cx="0" cy="1185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b="1" lang="en"/>
              <a:t>Methodology: Data Pre-processing</a:t>
            </a:r>
            <a:endParaRPr b="1"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152475"/>
            <a:ext cx="8520600" cy="35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Cleaning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Remove the stopwords (using spacy lib)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Remove Punctuations (using string lib)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Stemming (using snowball lib)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PreProcessing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Word tokenization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Sentence tokenization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Weighted word frequency 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Calculate sentence scores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Normalize the sentence scores</a:t>
            </a:r>
            <a:endParaRPr sz="1500">
              <a:solidFill>
                <a:schemeClr val="dk1"/>
              </a:solidFill>
            </a:endParaRPr>
          </a:p>
        </p:txBody>
      </p:sp>
      <p:pic>
        <p:nvPicPr>
          <p:cNvPr id="141" name="Google Shape;14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4900" y="2371875"/>
            <a:ext cx="4136101" cy="226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b="1" lang="en"/>
              <a:t>Methodology: Modeling</a:t>
            </a:r>
            <a:endParaRPr b="1"/>
          </a:p>
        </p:txBody>
      </p:sp>
      <p:sp>
        <p:nvSpPr>
          <p:cNvPr id="147" name="Google Shape;14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Using library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heapq from nlargest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30% of the content is taken as part of the summary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Factor-based implementation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4175" y="297575"/>
            <a:ext cx="2869324" cy="1470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2850" y="3456225"/>
            <a:ext cx="7595323" cy="976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0475" y="2141825"/>
            <a:ext cx="4343974" cy="105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Differences in implementation</a:t>
            </a:r>
            <a:endParaRPr/>
          </a:p>
        </p:txBody>
      </p:sp>
      <p:sp>
        <p:nvSpPr>
          <p:cNvPr id="156" name="Google Shape;156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57" name="Google Shape;157;p25"/>
          <p:cNvGraphicFramePr/>
          <p:nvPr/>
        </p:nvGraphicFramePr>
        <p:xfrm>
          <a:off x="606050" y="1814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{BBB28E54-DC7A-40B6-92B5-513E47E5A85C}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Heapq </a:t>
                      </a:r>
                      <a:endParaRPr b="1">
                        <a:highlight>
                          <a:schemeClr val="lt1"/>
                        </a:highlight>
                      </a:endParaRPr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Factor-based</a:t>
                      </a:r>
                      <a:r>
                        <a:rPr b="1" lang="en"/>
                        <a:t> 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C9DAF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 Stemming done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Stemming is done using snowball lib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Tokenization is done using spacy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Tokenization is done using nltk 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Selecting 30% sentences in final summary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Selecting </a:t>
                      </a:r>
                      <a:r>
                        <a:rPr lang="en"/>
                        <a:t>sentences</a:t>
                      </a:r>
                      <a:r>
                        <a:rPr lang="en"/>
                        <a:t> that exceed average value in final summary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 - Evaluation Metrics</a:t>
            </a:r>
            <a:endParaRPr b="1"/>
          </a:p>
        </p:txBody>
      </p:sp>
      <p:sp>
        <p:nvSpPr>
          <p:cNvPr id="163" name="Google Shape;163;p26"/>
          <p:cNvSpPr txBox="1"/>
          <p:nvPr>
            <p:ph idx="1" type="body"/>
          </p:nvPr>
        </p:nvSpPr>
        <p:spPr>
          <a:xfrm>
            <a:off x="311700" y="1960875"/>
            <a:ext cx="3999900" cy="26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Cosine Similarity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Using heapq - 79.4% similar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Factor-based implementation - 77.6% similar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Readability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Using heapq - not so readable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Factor-based implementation - readable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4" name="Google Shape;164;p26"/>
          <p:cNvSpPr txBox="1"/>
          <p:nvPr>
            <p:ph idx="2" type="body"/>
          </p:nvPr>
        </p:nvSpPr>
        <p:spPr>
          <a:xfrm>
            <a:off x="4832400" y="1652325"/>
            <a:ext cx="3999900" cy="32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Rouge - A library to measure f1, precision &amp; recall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 txBox="1"/>
          <p:nvPr/>
        </p:nvSpPr>
        <p:spPr>
          <a:xfrm>
            <a:off x="355325" y="1181500"/>
            <a:ext cx="678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Compare the summary results from both the methods of implementation with the human generated summary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6" name="Google Shape;16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825" y="2313400"/>
            <a:ext cx="2622125" cy="122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8475" y="3676050"/>
            <a:ext cx="2398826" cy="1098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26"/>
          <p:cNvCxnSpPr>
            <a:stCxn id="166" idx="3"/>
          </p:cNvCxnSpPr>
          <p:nvPr/>
        </p:nvCxnSpPr>
        <p:spPr>
          <a:xfrm>
            <a:off x="7538950" y="2927250"/>
            <a:ext cx="6783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9" name="Google Shape;169;p26"/>
          <p:cNvSpPr txBox="1"/>
          <p:nvPr/>
        </p:nvSpPr>
        <p:spPr>
          <a:xfrm>
            <a:off x="7790750" y="2429625"/>
            <a:ext cx="77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heapq</a:t>
            </a:r>
            <a:endParaRPr/>
          </a:p>
        </p:txBody>
      </p:sp>
      <p:cxnSp>
        <p:nvCxnSpPr>
          <p:cNvPr id="170" name="Google Shape;170;p26"/>
          <p:cNvCxnSpPr>
            <a:stCxn id="167" idx="3"/>
          </p:cNvCxnSpPr>
          <p:nvPr/>
        </p:nvCxnSpPr>
        <p:spPr>
          <a:xfrm>
            <a:off x="7427301" y="4225500"/>
            <a:ext cx="603300" cy="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26"/>
          <p:cNvSpPr txBox="1"/>
          <p:nvPr/>
        </p:nvSpPr>
        <p:spPr>
          <a:xfrm>
            <a:off x="7427300" y="3683200"/>
            <a:ext cx="123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factor-based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idx="1" type="body"/>
          </p:nvPr>
        </p:nvSpPr>
        <p:spPr>
          <a:xfrm>
            <a:off x="311700" y="317600"/>
            <a:ext cx="8520600" cy="455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100">
                <a:solidFill>
                  <a:schemeClr val="dk1"/>
                </a:solidFill>
              </a:rPr>
              <a:t>Human Summary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500"/>
          </a:p>
        </p:txBody>
      </p:sp>
      <p:pic>
        <p:nvPicPr>
          <p:cNvPr id="177" name="Google Shape;17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00" y="845225"/>
            <a:ext cx="5684623" cy="3814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/>
          <p:nvPr/>
        </p:nvSpPr>
        <p:spPr>
          <a:xfrm>
            <a:off x="6289450" y="1261425"/>
            <a:ext cx="2416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Combined abstracts from all the articles</a:t>
            </a:r>
            <a:endParaRPr/>
          </a:p>
        </p:txBody>
      </p:sp>
      <p:cxnSp>
        <p:nvCxnSpPr>
          <p:cNvPr id="179" name="Google Shape;179;p27"/>
          <p:cNvCxnSpPr/>
          <p:nvPr/>
        </p:nvCxnSpPr>
        <p:spPr>
          <a:xfrm flipH="1" rot="10800000">
            <a:off x="6342775" y="1208300"/>
            <a:ext cx="1035000" cy="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idx="1" type="body"/>
          </p:nvPr>
        </p:nvSpPr>
        <p:spPr>
          <a:xfrm>
            <a:off x="311700" y="184000"/>
            <a:ext cx="8520600" cy="47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</a:rPr>
              <a:t>Summarization function using spacy and heapq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rgbClr val="000000"/>
              </a:solidFill>
            </a:endParaRPr>
          </a:p>
        </p:txBody>
      </p:sp>
      <p:pic>
        <p:nvPicPr>
          <p:cNvPr id="185" name="Google Shape;18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675" y="926025"/>
            <a:ext cx="5858350" cy="4009074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 txBox="1"/>
          <p:nvPr/>
        </p:nvSpPr>
        <p:spPr>
          <a:xfrm>
            <a:off x="439050" y="969350"/>
            <a:ext cx="20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Generated Summary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idx="1" type="body"/>
          </p:nvPr>
        </p:nvSpPr>
        <p:spPr>
          <a:xfrm>
            <a:off x="311700" y="309250"/>
            <a:ext cx="8520600" cy="46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</a:rPr>
              <a:t>Summarization function from Factor-based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100"/>
          </a:p>
        </p:txBody>
      </p:sp>
      <p:sp>
        <p:nvSpPr>
          <p:cNvPr id="192" name="Google Shape;192;p29"/>
          <p:cNvSpPr txBox="1"/>
          <p:nvPr/>
        </p:nvSpPr>
        <p:spPr>
          <a:xfrm>
            <a:off x="4601663" y="661175"/>
            <a:ext cx="374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9"/>
          <p:cNvSpPr txBox="1"/>
          <p:nvPr/>
        </p:nvSpPr>
        <p:spPr>
          <a:xfrm>
            <a:off x="2161825" y="2907500"/>
            <a:ext cx="477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94" name="Google Shape;1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6875" y="795425"/>
            <a:ext cx="6375400" cy="4123026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9"/>
          <p:cNvSpPr txBox="1"/>
          <p:nvPr/>
        </p:nvSpPr>
        <p:spPr>
          <a:xfrm>
            <a:off x="311700" y="845125"/>
            <a:ext cx="20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Generated Summary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Discussions and Future Improvements</a:t>
            </a:r>
            <a:endParaRPr b="1"/>
          </a:p>
        </p:txBody>
      </p:sp>
      <p:sp>
        <p:nvSpPr>
          <p:cNvPr id="201" name="Google Shape;20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Limitations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Implemented only with respects to pdf documents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Used only </a:t>
            </a:r>
            <a:r>
              <a:rPr lang="en">
                <a:solidFill>
                  <a:schemeClr val="dk1"/>
                </a:solidFill>
              </a:rPr>
              <a:t>intrinsic</a:t>
            </a:r>
            <a:r>
              <a:rPr lang="en">
                <a:solidFill>
                  <a:schemeClr val="dk1"/>
                </a:solidFill>
              </a:rPr>
              <a:t> measures for evaluation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Applicable to only English language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Future improvements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Need to improve readability by doing more preprocessing (Lemmatization, removing extra spaces, text rephrasing, html tags, digits, spell and grammar check etc.)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Can also implement using Deep Learning models - </a:t>
            </a:r>
            <a:r>
              <a:rPr lang="en">
                <a:solidFill>
                  <a:schemeClr val="dk1"/>
                </a:solidFill>
                <a:highlight>
                  <a:srgbClr val="FFFFFF"/>
                </a:highlight>
              </a:rPr>
              <a:t>Sequence-to-Sequence (Seq2Seq)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References</a:t>
            </a:r>
            <a:endParaRPr b="1"/>
          </a:p>
        </p:txBody>
      </p:sp>
      <p:sp>
        <p:nvSpPr>
          <p:cNvPr id="207" name="Google Shape;207;p31"/>
          <p:cNvSpPr txBox="1"/>
          <p:nvPr>
            <p:ph idx="1" type="body"/>
          </p:nvPr>
        </p:nvSpPr>
        <p:spPr>
          <a:xfrm>
            <a:off x="311700" y="1490875"/>
            <a:ext cx="39879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https://www.analyticsvidhya.com/blog/2020/12/tired-of-reading-long-articles-text-summarization-will-make-your-task-easier/ </a:t>
            </a:r>
            <a:endParaRPr b="1" sz="1400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https://www.frase.io/blog/20-applications-of-automatic-summarization-in-the-enterprise/ </a:t>
            </a:r>
            <a:endParaRPr u="sng"/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https://journalijcar.org/sites/default/files/issue-files/4896-A--2018.pdf </a:t>
            </a:r>
            <a:endParaRPr b="1" sz="1400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https://medium.com/@prasasthy.sanal/brief-history-of-text-summarization-9d1b3787a707</a:t>
            </a:r>
            <a:endParaRPr b="1" sz="1400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https://ieeexplore-ieee-org.libaccess.sjlibrary.org/document/9183355</a:t>
            </a:r>
            <a:endParaRPr b="1" sz="1400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https://www.analyticsvidhya.com/blog/2021/06/must-known-techniques-for-text-preprocessing-in-nlp/</a:t>
            </a:r>
            <a:endParaRPr b="1" sz="1400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https://www.analyticsvidhya.com/blog/2020/12/tired-of-reading-long-articles-text-summarization-will-make-your-task-easier/</a:t>
            </a:r>
            <a:endParaRPr b="1" sz="1400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" sz="14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https://ilmoirfan.com/rouge-an-evaluation-metric-for-text-summarization/</a:t>
            </a:r>
            <a:endParaRPr b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8" name="Google Shape;208;p3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824375" y="1733588"/>
            <a:ext cx="3819174" cy="2592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Motivation and Objective</a:t>
            </a:r>
            <a:endParaRPr b="1"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Motivat</a:t>
            </a:r>
            <a:r>
              <a:rPr b="1" lang="en" sz="1200">
                <a:solidFill>
                  <a:schemeClr val="dk1"/>
                </a:solidFill>
              </a:rPr>
              <a:t>ion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There is always redundant and overlapping information present in the document which leads to wastage of time.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Summarizing the documents and extracting important information reduces a large amount of data into a smaller size and saves lot of time.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Manual text summarization is time consuming and laborious task, so there is need of automatic text summarization.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Objective</a:t>
            </a:r>
            <a:r>
              <a:rPr lang="en" sz="1200">
                <a:solidFill>
                  <a:schemeClr val="dk1"/>
                </a:solidFill>
              </a:rPr>
              <a:t>: Natural Language Processing (NLP) - Compare two types of implementations - using a library and factor-based approach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6925" y="2995550"/>
            <a:ext cx="5753100" cy="17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Background</a:t>
            </a:r>
            <a:endParaRPr b="1"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6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Important application of NLP which existed during 1940’s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1950’s - syntactic theory language and parsing algorithms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1971 - First piece of work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Winograd’s SHRDLU thesis at MIT in 1971 (Yorick Wilks)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1980’s and 1990’s NLP started gaining interest as a field of research </a:t>
            </a:r>
            <a:endParaRPr sz="12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Earlier summarization is done using rule-based algorithms and is called “Importance evaluator”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Progression in the text summarization field -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calculate the relatedness of a piece of text to other texts in the corpus 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</a:rPr>
              <a:t>Summarization using Neural Networks in NLP </a:t>
            </a:r>
            <a:endParaRPr sz="12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Parallel development - Diversity based approach(extractive summarization) using K-Means clustering extended with Minimum Description Length Principle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More in the side of extractive summarization - Graph based algorithms, encoder/decoder etc.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400" y="2054825"/>
            <a:ext cx="5880825" cy="116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234138" y="276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Literature Review</a:t>
            </a:r>
            <a:endParaRPr b="1"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017725"/>
            <a:ext cx="8520600" cy="35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79" name="Google Shape;79;p16"/>
          <p:cNvGraphicFramePr/>
          <p:nvPr/>
        </p:nvGraphicFramePr>
        <p:xfrm>
          <a:off x="234125" y="1017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{31E6703A-4DEB-4AFE-9F04-7A661F990255}</a:tableStyleId>
              </a:tblPr>
              <a:tblGrid>
                <a:gridCol w="1815250"/>
                <a:gridCol w="844725"/>
                <a:gridCol w="2087050"/>
                <a:gridCol w="3773600"/>
              </a:tblGrid>
              <a:tr h="4322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Author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Year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Method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Description</a:t>
                      </a:r>
                      <a:endParaRPr sz="1200"/>
                    </a:p>
                  </a:txBody>
                  <a:tcPr marT="63500" marB="63500" marR="63500" marL="63500"/>
                </a:tc>
              </a:tr>
              <a:tr h="565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Chin-Yew Lin et al.</a:t>
                      </a:r>
                      <a:endParaRPr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2004</a:t>
                      </a:r>
                      <a:endParaRPr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ROUGE-N, ROUGE-L, ROUGE-W, and ROUGE-S</a:t>
                      </a:r>
                      <a:endParaRPr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automatic evaluation package for text summarization</a:t>
                      </a:r>
                      <a:endParaRPr sz="1200"/>
                    </a:p>
                  </a:txBody>
                  <a:tcPr marT="63500" marB="63500" marR="63500" marL="63500"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5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Dharmendra Hinhu et al.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2015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Extractive Text summarization approach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Used Wikipedia Articles as input to the system and identifies the text scoring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655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Pankaj Gupta et al.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2016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SVM, Naive Bayes classifier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Sentiment analysis, analyze the sentiments, emotions present in the text</a:t>
                      </a:r>
                      <a:endParaRPr sz="1200"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0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Akshil Kumar et al.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2017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TextRank, LexRank, Latent Semantic Analysis (LSA)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ROUGE-1 is used for evaluation, TextRank provides better results</a:t>
                      </a:r>
                      <a:endParaRPr sz="1200"/>
                    </a:p>
                  </a:txBody>
                  <a:tcPr marT="63500" marB="63500" marR="63500" marL="63500"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35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Tacho Jo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2017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K- Nearest Neighbor</a:t>
                      </a:r>
                      <a:endParaRPr sz="12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Text Summarization viewed as a classification task, </a:t>
                      </a:r>
                      <a:endParaRPr sz="1200"/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KNN and clustering provides better performance</a:t>
                      </a:r>
                      <a:endParaRPr sz="12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80" name="Google Shape;80;p16"/>
          <p:cNvSpPr txBox="1"/>
          <p:nvPr/>
        </p:nvSpPr>
        <p:spPr>
          <a:xfrm>
            <a:off x="794325" y="4536825"/>
            <a:ext cx="691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ROUGE:  Recall Oriented Understudy for Gisting Evaluation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idx="4294967295" type="title"/>
          </p:nvPr>
        </p:nvSpPr>
        <p:spPr>
          <a:xfrm>
            <a:off x="311700" y="248725"/>
            <a:ext cx="8520600" cy="7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49009"/>
              <a:buFont typeface="Arial"/>
              <a:buNone/>
            </a:pPr>
            <a:r>
              <a:rPr b="1" lang="en" sz="2244"/>
              <a:t>Fields of Applications</a:t>
            </a:r>
            <a:br>
              <a:rPr b="1" lang="en" sz="2022"/>
            </a:br>
            <a:r>
              <a:rPr lang="en" sz="1550">
                <a:solidFill>
                  <a:schemeClr val="dk1"/>
                </a:solidFill>
              </a:rPr>
              <a:t>Our Project : Summarizes the articles</a:t>
            </a:r>
            <a:endParaRPr sz="155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lang="en"/>
              <a:t> 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SzPct val="36666"/>
              <a:buFont typeface="Arial"/>
              <a:buNone/>
            </a:pPr>
            <a:br>
              <a:rPr lang="en"/>
            </a:b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b="1" sz="1400">
              <a:solidFill>
                <a:srgbClr val="2D3B4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rgbClr val="2D3B4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rgbClr val="2D3B4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rgbClr val="2D3B4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rgbClr val="2D3B4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t/>
            </a:r>
            <a:endParaRPr sz="1400">
              <a:solidFill>
                <a:srgbClr val="2D3B4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33" y="1120850"/>
            <a:ext cx="1989792" cy="1439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8050" y="1085352"/>
            <a:ext cx="2636361" cy="1475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19775" y="1043450"/>
            <a:ext cx="2702376" cy="155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4125" y="2801307"/>
            <a:ext cx="3766574" cy="199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10025" y="2801300"/>
            <a:ext cx="3766576" cy="2141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Types of </a:t>
            </a:r>
            <a:r>
              <a:rPr b="1" lang="en"/>
              <a:t>summarization</a:t>
            </a:r>
            <a:r>
              <a:rPr b="1" lang="en"/>
              <a:t> - Based on Output Type</a:t>
            </a:r>
            <a:endParaRPr b="1"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412475"/>
            <a:ext cx="3999900" cy="31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Abstractive summarization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It works by paraphrasing its own version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of the most important sentence in the article.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350" y="2367450"/>
            <a:ext cx="3743325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>
            <p:ph idx="2" type="body"/>
          </p:nvPr>
        </p:nvSpPr>
        <p:spPr>
          <a:xfrm>
            <a:off x="4755900" y="1152425"/>
            <a:ext cx="4076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Extractive summarization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It works by selecting the most meaningful sentences in an article and arranging them in a comprehensive manner. This means the summary sentences are extracted from the article without any modifications.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1925" y="2968675"/>
            <a:ext cx="3514725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Types of summarization - </a:t>
            </a:r>
            <a:r>
              <a:rPr b="1" lang="en"/>
              <a:t>Based of Input Type</a:t>
            </a:r>
            <a:endParaRPr b="1"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501300"/>
            <a:ext cx="39999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Single-document summarization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Using single document.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Document can be </a:t>
            </a:r>
            <a:r>
              <a:rPr lang="en">
                <a:solidFill>
                  <a:schemeClr val="dk1"/>
                </a:solidFill>
              </a:rPr>
              <a:t>referred</a:t>
            </a:r>
            <a:r>
              <a:rPr lang="en">
                <a:solidFill>
                  <a:schemeClr val="dk1"/>
                </a:solidFill>
              </a:rPr>
              <a:t> as pdf file, financial report, url, email, etc.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7" name="Google Shape;107;p19"/>
          <p:cNvSpPr txBox="1"/>
          <p:nvPr>
            <p:ph idx="2" type="body"/>
          </p:nvPr>
        </p:nvSpPr>
        <p:spPr>
          <a:xfrm>
            <a:off x="4832400" y="1501300"/>
            <a:ext cx="39999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</a:rPr>
              <a:t>Multi-document summarization </a:t>
            </a:r>
            <a:endParaRPr b="1"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Generating summary by combining multiple documents generated by search engine or from database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Types of summarization - </a:t>
            </a:r>
            <a:r>
              <a:rPr b="1" lang="en"/>
              <a:t>Based on Purpose of Summarization</a:t>
            </a:r>
            <a:endParaRPr b="1"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11700" y="1439125"/>
            <a:ext cx="2629500" cy="31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Generic</a:t>
            </a:r>
            <a:endParaRPr b="1">
              <a:solidFill>
                <a:schemeClr val="dk1"/>
              </a:solidFill>
            </a:endParaRPr>
          </a:p>
          <a:p>
            <a:pPr indent="-314325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50"/>
              <a:buChar char="●"/>
            </a:pPr>
            <a:r>
              <a:rPr lang="en" sz="1350">
                <a:solidFill>
                  <a:schemeClr val="dk1"/>
                </a:solidFill>
                <a:highlight>
                  <a:srgbClr val="FFFFFF"/>
                </a:highlight>
              </a:rPr>
              <a:t>The model makes no </a:t>
            </a:r>
            <a:r>
              <a:rPr lang="en" sz="1350">
                <a:solidFill>
                  <a:schemeClr val="dk1"/>
                </a:solidFill>
                <a:highlight>
                  <a:srgbClr val="FFFFFF"/>
                </a:highlight>
              </a:rPr>
              <a:t>inference</a:t>
            </a:r>
            <a:r>
              <a:rPr lang="en" sz="1350">
                <a:solidFill>
                  <a:schemeClr val="dk1"/>
                </a:solidFill>
                <a:highlight>
                  <a:srgbClr val="FFFFFF"/>
                </a:highlight>
              </a:rPr>
              <a:t> about the meaning of summarized text or any knowledge of domain.</a:t>
            </a:r>
            <a:endParaRPr sz="13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Char char="●"/>
            </a:pPr>
            <a:r>
              <a:rPr lang="en" sz="1350">
                <a:solidFill>
                  <a:schemeClr val="dk1"/>
                </a:solidFill>
                <a:highlight>
                  <a:srgbClr val="FFFFFF"/>
                </a:highlight>
              </a:rPr>
              <a:t>It makes a generic summary of the whole text, documents, photos or video clips.</a:t>
            </a:r>
            <a:endParaRPr sz="13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114" name="Google Shape;114;p20"/>
          <p:cNvSpPr txBox="1"/>
          <p:nvPr>
            <p:ph idx="2" type="body"/>
          </p:nvPr>
        </p:nvSpPr>
        <p:spPr>
          <a:xfrm>
            <a:off x="3365725" y="1438975"/>
            <a:ext cx="2629500" cy="31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Domain-Based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T</a:t>
            </a:r>
            <a:r>
              <a:rPr lang="en">
                <a:solidFill>
                  <a:schemeClr val="dk1"/>
                </a:solidFill>
              </a:rPr>
              <a:t>he model uses </a:t>
            </a:r>
            <a:r>
              <a:rPr lang="en">
                <a:solidFill>
                  <a:schemeClr val="dk1"/>
                </a:solidFill>
              </a:rPr>
              <a:t>specific</a:t>
            </a:r>
            <a:r>
              <a:rPr lang="en">
                <a:solidFill>
                  <a:schemeClr val="dk1"/>
                </a:solidFill>
              </a:rPr>
              <a:t> domain </a:t>
            </a:r>
            <a:r>
              <a:rPr lang="en">
                <a:solidFill>
                  <a:schemeClr val="dk1"/>
                </a:solidFill>
              </a:rPr>
              <a:t>knowledge</a:t>
            </a:r>
            <a:r>
              <a:rPr lang="en">
                <a:solidFill>
                  <a:schemeClr val="dk1"/>
                </a:solidFill>
              </a:rPr>
              <a:t> about medical or scientific documents.</a:t>
            </a:r>
            <a:endParaRPr>
              <a:solidFill>
                <a:schemeClr val="dk1"/>
              </a:solidFill>
            </a:endParaRPr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50"/>
              <a:buChar char="●"/>
            </a:pPr>
            <a:r>
              <a:rPr lang="en" sz="1350">
                <a:solidFill>
                  <a:schemeClr val="dk1"/>
                </a:solidFill>
                <a:highlight>
                  <a:srgbClr val="FFFFFF"/>
                </a:highlight>
              </a:rPr>
              <a:t>This increases the accuracy and gives meaningful, concise and easily understandable summary of the whole text.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6419725" y="1382175"/>
            <a:ext cx="2629500" cy="31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Query-Based</a:t>
            </a:r>
            <a:endParaRPr b="1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I</a:t>
            </a:r>
            <a:r>
              <a:rPr lang="en">
                <a:solidFill>
                  <a:schemeClr val="dk1"/>
                </a:solidFill>
              </a:rPr>
              <a:t>nput in the form of query and based on that query model makes summary by selecting sentences and phrases that are very much similar to the given query.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b="1" lang="en"/>
              <a:t>Methodology - CRISP-DM</a:t>
            </a:r>
            <a:endParaRPr b="1"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050" y="1263550"/>
            <a:ext cx="8520599" cy="336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